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7315200" cy="9601200"/>
  <p:embeddedFontLst>
    <p:embeddedFont>
      <p:font typeface="Canva Sans" panose="020B0604020202020204" charset="0"/>
      <p:regular r:id="rId8"/>
    </p:embeddedFont>
    <p:embeddedFont>
      <p:font typeface="Canva Sans Bold" panose="020B0604020202020204" charset="0"/>
      <p:regular r:id="rId9"/>
    </p:embeddedFont>
    <p:embeddedFont>
      <p:font typeface="Liberation Sans Bold" panose="020B060402020202020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0" d="100"/>
          <a:sy n="40" d="100"/>
        </p:scale>
        <p:origin x="90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tableStyles" Target="tableStyles.xml"/></Relationships>
</file>

<file path=ppt/media/image1.jpeg>
</file>

<file path=ppt/media/image10.jpeg>
</file>

<file path=ppt/media/image11.png>
</file>

<file path=ppt/media/image12.svg>
</file>

<file path=ppt/media/image13.png>
</file>

<file path=ppt/media/image14.svg>
</file>

<file path=ppt/media/image2.png>
</file>

<file path=ppt/media/image3.pn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7195263"/>
            <a:ext cx="18288000" cy="3091737"/>
            <a:chOff x="0" y="0"/>
            <a:chExt cx="24384000" cy="4122316"/>
          </a:xfrm>
        </p:grpSpPr>
        <p:pic>
          <p:nvPicPr>
            <p:cNvPr id="3" name="Picture 3"/>
            <p:cNvPicPr>
              <a:picLocks noChangeAspect="1"/>
            </p:cNvPicPr>
            <p:nvPr/>
          </p:nvPicPr>
          <p:blipFill>
            <a:blip r:embed="rId2"/>
            <a:srcRect t="64893" b="3057"/>
            <a:stretch>
              <a:fillRect/>
            </a:stretch>
          </p:blipFill>
          <p:spPr>
            <a:xfrm>
              <a:off x="0" y="0"/>
              <a:ext cx="24384000" cy="4122316"/>
            </a:xfrm>
            <a:prstGeom prst="rect">
              <a:avLst/>
            </a:prstGeom>
          </p:spPr>
        </p:pic>
      </p:grpSp>
      <p:grpSp>
        <p:nvGrpSpPr>
          <p:cNvPr id="4" name="Group 4"/>
          <p:cNvGrpSpPr/>
          <p:nvPr/>
        </p:nvGrpSpPr>
        <p:grpSpPr>
          <a:xfrm>
            <a:off x="13876916" y="761719"/>
            <a:ext cx="3865767" cy="3865767"/>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2471"/>
            </a:solidFill>
            <a:ln w="952500" cap="sq">
              <a:solidFill>
                <a:srgbClr val="F69322"/>
              </a:solidFill>
              <a:prstDash val="solid"/>
              <a:miter/>
            </a:ln>
          </p:spPr>
          <p:txBody>
            <a:bodyPr/>
            <a:lstStyle/>
            <a:p>
              <a:endParaRPr lang="en-ZA">
                <a:solidFill>
                  <a:schemeClr val="accent3">
                    <a:lumMod val="40000"/>
                    <a:lumOff val="60000"/>
                  </a:schemeClr>
                </a:solidFill>
              </a:endParaRPr>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solidFill>
                  <a:schemeClr val="accent3">
                    <a:lumMod val="40000"/>
                    <a:lumOff val="60000"/>
                  </a:schemeClr>
                </a:solidFill>
              </a:endParaRPr>
            </a:p>
          </p:txBody>
        </p:sp>
      </p:grpSp>
      <p:sp>
        <p:nvSpPr>
          <p:cNvPr id="7" name="AutoShape 7"/>
          <p:cNvSpPr/>
          <p:nvPr/>
        </p:nvSpPr>
        <p:spPr>
          <a:xfrm>
            <a:off x="10227743" y="6052820"/>
            <a:ext cx="5582057" cy="0"/>
          </a:xfrm>
          <a:prstGeom prst="line">
            <a:avLst/>
          </a:prstGeom>
          <a:ln w="38100" cap="flat">
            <a:solidFill>
              <a:srgbClr val="FFFFFF"/>
            </a:solidFill>
            <a:prstDash val="solid"/>
            <a:headEnd type="none" w="sm" len="sm"/>
            <a:tailEnd type="none" w="sm" len="sm"/>
          </a:ln>
        </p:spPr>
        <p:txBody>
          <a:bodyPr/>
          <a:lstStyle/>
          <a:p>
            <a:endParaRPr lang="en-ZA"/>
          </a:p>
        </p:txBody>
      </p:sp>
      <p:sp>
        <p:nvSpPr>
          <p:cNvPr id="8" name="Freeform 8"/>
          <p:cNvSpPr/>
          <p:nvPr/>
        </p:nvSpPr>
        <p:spPr>
          <a:xfrm>
            <a:off x="2895600" y="3575481"/>
            <a:ext cx="3645968" cy="1904995"/>
          </a:xfrm>
          <a:custGeom>
            <a:avLst/>
            <a:gdLst/>
            <a:ahLst/>
            <a:cxnLst/>
            <a:rect l="l" t="t" r="r" b="b"/>
            <a:pathLst>
              <a:path w="3645968" h="1904995">
                <a:moveTo>
                  <a:pt x="0" y="0"/>
                </a:moveTo>
                <a:lnTo>
                  <a:pt x="3645968" y="0"/>
                </a:lnTo>
                <a:lnTo>
                  <a:pt x="3645968" y="1904995"/>
                </a:lnTo>
                <a:lnTo>
                  <a:pt x="0" y="1904995"/>
                </a:lnTo>
                <a:lnTo>
                  <a:pt x="0" y="0"/>
                </a:lnTo>
                <a:close/>
              </a:path>
            </a:pathLst>
          </a:custGeom>
          <a:blipFill>
            <a:blip r:embed="rId3"/>
            <a:stretch>
              <a:fillRect/>
            </a:stretch>
          </a:blipFill>
        </p:spPr>
        <p:txBody>
          <a:bodyPr/>
          <a:lstStyle/>
          <a:p>
            <a:endParaRPr lang="en-ZA"/>
          </a:p>
        </p:txBody>
      </p:sp>
      <p:sp>
        <p:nvSpPr>
          <p:cNvPr id="9" name="Freeform 9"/>
          <p:cNvSpPr/>
          <p:nvPr/>
        </p:nvSpPr>
        <p:spPr>
          <a:xfrm>
            <a:off x="660443" y="3310478"/>
            <a:ext cx="1621794" cy="2293680"/>
          </a:xfrm>
          <a:custGeom>
            <a:avLst/>
            <a:gdLst/>
            <a:ahLst/>
            <a:cxnLst/>
            <a:rect l="l" t="t" r="r" b="b"/>
            <a:pathLst>
              <a:path w="1621794" h="2293680">
                <a:moveTo>
                  <a:pt x="0" y="0"/>
                </a:moveTo>
                <a:lnTo>
                  <a:pt x="1621794" y="0"/>
                </a:lnTo>
                <a:lnTo>
                  <a:pt x="1621794" y="2293680"/>
                </a:lnTo>
                <a:lnTo>
                  <a:pt x="0" y="2293680"/>
                </a:lnTo>
                <a:lnTo>
                  <a:pt x="0" y="0"/>
                </a:lnTo>
                <a:close/>
              </a:path>
            </a:pathLst>
          </a:custGeom>
          <a:blipFill>
            <a:blip r:embed="rId4"/>
            <a:stretch>
              <a:fillRect/>
            </a:stretch>
          </a:blipFill>
        </p:spPr>
        <p:txBody>
          <a:bodyPr/>
          <a:lstStyle/>
          <a:p>
            <a:endParaRPr lang="en-ZA"/>
          </a:p>
        </p:txBody>
      </p:sp>
      <p:sp>
        <p:nvSpPr>
          <p:cNvPr id="10" name="TextBox 10"/>
          <p:cNvSpPr txBox="1"/>
          <p:nvPr/>
        </p:nvSpPr>
        <p:spPr>
          <a:xfrm>
            <a:off x="633549" y="896328"/>
            <a:ext cx="10944085" cy="1924951"/>
          </a:xfrm>
          <a:prstGeom prst="rect">
            <a:avLst/>
          </a:prstGeom>
        </p:spPr>
        <p:txBody>
          <a:bodyPr wrap="square" lIns="0" tIns="0" rIns="0" bIns="0" rtlCol="0" anchor="t">
            <a:spAutoFit/>
          </a:bodyPr>
          <a:lstStyle/>
          <a:p>
            <a:pPr algn="l">
              <a:lnSpc>
                <a:spcPts val="17057"/>
              </a:lnSpc>
            </a:pPr>
            <a:r>
              <a:rPr lang="en-US" sz="9600" b="1" dirty="0" err="1">
                <a:solidFill>
                  <a:schemeClr val="tx2"/>
                </a:solidFill>
                <a:latin typeface="Liberation Sans Bold"/>
                <a:ea typeface="Liberation Sans Bold"/>
                <a:cs typeface="Liberation Sans Bold"/>
                <a:sym typeface="Liberation Sans Bold"/>
              </a:rPr>
              <a:t>MyHealthGuide</a:t>
            </a:r>
            <a:endParaRPr lang="en-US" sz="9600" b="1" dirty="0">
              <a:solidFill>
                <a:schemeClr val="tx2"/>
              </a:solidFill>
              <a:latin typeface="Liberation Sans Bold"/>
              <a:ea typeface="Liberation Sans Bold"/>
              <a:cs typeface="Liberation Sans Bold"/>
              <a:sym typeface="Liberation Sans Bold"/>
            </a:endParaRPr>
          </a:p>
        </p:txBody>
      </p:sp>
      <p:sp>
        <p:nvSpPr>
          <p:cNvPr id="11" name="TextBox 11"/>
          <p:cNvSpPr txBox="1"/>
          <p:nvPr/>
        </p:nvSpPr>
        <p:spPr>
          <a:xfrm>
            <a:off x="10227743" y="4457318"/>
            <a:ext cx="5582057" cy="537845"/>
          </a:xfrm>
          <a:prstGeom prst="rect">
            <a:avLst/>
          </a:prstGeom>
        </p:spPr>
        <p:txBody>
          <a:bodyPr lIns="0" tIns="0" rIns="0" bIns="0" rtlCol="0" anchor="t">
            <a:spAutoFit/>
          </a:bodyPr>
          <a:lstStyle/>
          <a:p>
            <a:pPr algn="l">
              <a:lnSpc>
                <a:spcPts val="4479"/>
              </a:lnSpc>
            </a:pPr>
            <a:r>
              <a:rPr lang="en-US" sz="3199" dirty="0">
                <a:solidFill>
                  <a:srgbClr val="FFFFFF"/>
                </a:solidFill>
                <a:latin typeface="Canva Sans"/>
                <a:ea typeface="Canva Sans"/>
                <a:cs typeface="Canva Sans"/>
                <a:sym typeface="Canva Sans"/>
              </a:rPr>
              <a:t>Team names</a:t>
            </a:r>
          </a:p>
        </p:txBody>
      </p:sp>
      <p:sp>
        <p:nvSpPr>
          <p:cNvPr id="12" name="Smiley Face 11">
            <a:extLst>
              <a:ext uri="{FF2B5EF4-FFF2-40B4-BE49-F238E27FC236}">
                <a16:creationId xmlns:a16="http://schemas.microsoft.com/office/drawing/2014/main" id="{805AEF35-B373-5AA2-D1BC-15347AF80595}"/>
              </a:ext>
            </a:extLst>
          </p:cNvPr>
          <p:cNvSpPr/>
          <p:nvPr/>
        </p:nvSpPr>
        <p:spPr>
          <a:xfrm>
            <a:off x="15352599" y="2290166"/>
            <a:ext cx="914400" cy="914400"/>
          </a:xfrm>
          <a:prstGeom prst="smileyFac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sp>
        <p:nvSpPr>
          <p:cNvPr id="5" name="TextBox 5"/>
          <p:cNvSpPr txBox="1"/>
          <p:nvPr/>
        </p:nvSpPr>
        <p:spPr>
          <a:xfrm>
            <a:off x="1778898" y="2023525"/>
            <a:ext cx="9973986" cy="1333698"/>
          </a:xfrm>
          <a:prstGeom prst="rect">
            <a:avLst/>
          </a:prstGeom>
        </p:spPr>
        <p:txBody>
          <a:bodyPr lIns="0" tIns="0" rIns="0" bIns="0" rtlCol="0" anchor="t">
            <a:spAutoFit/>
          </a:bodyPr>
          <a:lstStyle/>
          <a:p>
            <a:pPr algn="l">
              <a:lnSpc>
                <a:spcPts val="10400"/>
              </a:lnSpc>
            </a:pPr>
            <a:r>
              <a:rPr lang="en-US" sz="8800" b="1" dirty="0">
                <a:solidFill>
                  <a:srgbClr val="FFFFFF"/>
                </a:solidFill>
                <a:latin typeface="Liberation Sans Bold"/>
                <a:ea typeface="Liberation Sans Bold"/>
                <a:cs typeface="Liberation Sans Bold"/>
                <a:sym typeface="Liberation Sans Bold"/>
              </a:rPr>
              <a:t>Introduction</a:t>
            </a:r>
          </a:p>
        </p:txBody>
      </p:sp>
      <p:sp>
        <p:nvSpPr>
          <p:cNvPr id="7" name="Freeform 7"/>
          <p:cNvSpPr/>
          <p:nvPr/>
        </p:nvSpPr>
        <p:spPr>
          <a:xfrm rot="-5400000">
            <a:off x="12725969" y="463649"/>
            <a:ext cx="3954484" cy="3954484"/>
          </a:xfrm>
          <a:custGeom>
            <a:avLst/>
            <a:gdLst/>
            <a:ahLst/>
            <a:cxnLst/>
            <a:rect l="l" t="t" r="r" b="b"/>
            <a:pathLst>
              <a:path w="3954484" h="3954484">
                <a:moveTo>
                  <a:pt x="0" y="0"/>
                </a:moveTo>
                <a:lnTo>
                  <a:pt x="3954484" y="0"/>
                </a:lnTo>
                <a:lnTo>
                  <a:pt x="3954484" y="3954484"/>
                </a:lnTo>
                <a:lnTo>
                  <a:pt x="0" y="39544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ZA"/>
          </a:p>
        </p:txBody>
      </p:sp>
      <p:graphicFrame>
        <p:nvGraphicFramePr>
          <p:cNvPr id="8" name="Table 8"/>
          <p:cNvGraphicFramePr>
            <a:graphicFrameLocks noGrp="1"/>
          </p:cNvGraphicFramePr>
          <p:nvPr>
            <p:extLst>
              <p:ext uri="{D42A27DB-BD31-4B8C-83A1-F6EECF244321}">
                <p14:modId xmlns:p14="http://schemas.microsoft.com/office/powerpoint/2010/main" val="3626618818"/>
              </p:ext>
            </p:extLst>
          </p:nvPr>
        </p:nvGraphicFramePr>
        <p:xfrm>
          <a:off x="0" y="4562794"/>
          <a:ext cx="18288000" cy="5609906"/>
        </p:xfrm>
        <a:graphic>
          <a:graphicData uri="http://schemas.openxmlformats.org/drawingml/2006/table">
            <a:tbl>
              <a:tblPr/>
              <a:tblGrid>
                <a:gridCol w="6316977">
                  <a:extLst>
                    <a:ext uri="{9D8B030D-6E8A-4147-A177-3AD203B41FA5}">
                      <a16:colId xmlns:a16="http://schemas.microsoft.com/office/drawing/2014/main" val="20000"/>
                    </a:ext>
                  </a:extLst>
                </a:gridCol>
                <a:gridCol w="6012087">
                  <a:extLst>
                    <a:ext uri="{9D8B030D-6E8A-4147-A177-3AD203B41FA5}">
                      <a16:colId xmlns:a16="http://schemas.microsoft.com/office/drawing/2014/main" val="20001"/>
                    </a:ext>
                  </a:extLst>
                </a:gridCol>
                <a:gridCol w="5958936">
                  <a:extLst>
                    <a:ext uri="{9D8B030D-6E8A-4147-A177-3AD203B41FA5}">
                      <a16:colId xmlns:a16="http://schemas.microsoft.com/office/drawing/2014/main" val="20002"/>
                    </a:ext>
                  </a:extLst>
                </a:gridCol>
              </a:tblGrid>
              <a:tr h="5609906">
                <a:tc>
                  <a:txBody>
                    <a:bodyPr/>
                    <a:lstStyle/>
                    <a:p>
                      <a:pPr algn="ctr">
                        <a:lnSpc>
                          <a:spcPts val="2659"/>
                        </a:lnSpc>
                        <a:defRPr/>
                      </a:pPr>
                      <a:r>
                        <a:rPr lang="en-US" sz="2800" dirty="0">
                          <a:highlight>
                            <a:srgbClr val="00FFFF"/>
                          </a:highlight>
                        </a:rPr>
                        <a:t>Many people struggle to find nearby clinics and hospitals when they are ill or in an emergency. Sometimes they don’t know what services are offered, the opening hours, or how to get there. This delay could lead to serious health risks.</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659"/>
                        </a:lnSpc>
                        <a:defRPr/>
                      </a:pPr>
                      <a:r>
                        <a:rPr lang="en-US" sz="2800" dirty="0">
                          <a:solidFill>
                            <a:schemeClr val="bg1"/>
                          </a:solidFill>
                          <a:highlight>
                            <a:srgbClr val="0000FF"/>
                          </a:highlight>
                        </a:rPr>
                        <a:t>We are building this solution for everyday people-students, parents, the elderly, and anyone who needs fast access to health care. They need a tool that is easy to use, gives clear information, and works quickly when time matters most.</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659"/>
                        </a:lnSpc>
                        <a:defRPr/>
                      </a:pPr>
                      <a:r>
                        <a:rPr lang="en-US" sz="2800" dirty="0">
                          <a:solidFill>
                            <a:schemeClr val="bg1"/>
                          </a:solidFill>
                          <a:highlight>
                            <a:srgbClr val="FF0000"/>
                          </a:highlight>
                        </a:rPr>
                        <a:t>Our app, </a:t>
                      </a:r>
                      <a:r>
                        <a:rPr lang="en-US" sz="2800" dirty="0" err="1">
                          <a:solidFill>
                            <a:schemeClr val="bg1"/>
                          </a:solidFill>
                          <a:highlight>
                            <a:srgbClr val="FF0000"/>
                          </a:highlight>
                        </a:rPr>
                        <a:t>MyHealthGuide</a:t>
                      </a:r>
                      <a:r>
                        <a:rPr lang="en-US" sz="2800" dirty="0">
                          <a:solidFill>
                            <a:schemeClr val="bg1"/>
                          </a:solidFill>
                          <a:highlight>
                            <a:srgbClr val="FF0000"/>
                          </a:highlight>
                        </a:rPr>
                        <a:t>, helps people find the  nearest health facilities, shows what services are available, provides emergency contacts, and gives directions. It turns a big problem into a simple solution that can help save time, reduce stress, and even save lives.</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14" name="TextBox 14"/>
          <p:cNvSpPr txBox="1"/>
          <p:nvPr/>
        </p:nvSpPr>
        <p:spPr>
          <a:xfrm>
            <a:off x="1028700" y="9542024"/>
            <a:ext cx="16230600" cy="1345291"/>
          </a:xfrm>
          <a:prstGeom prst="rect">
            <a:avLst/>
          </a:prstGeom>
        </p:spPr>
        <p:txBody>
          <a:bodyPr lIns="50800" tIns="50800" rIns="50800" bIns="50800" rtlCol="0" anchor="ctr"/>
          <a:lstStyle/>
          <a:p>
            <a:pPr algn="ctr">
              <a:lnSpc>
                <a:spcPts val="2659"/>
              </a:lnSpc>
            </a:pPr>
            <a:endParaRPr/>
          </a:p>
        </p:txBody>
      </p:sp>
      <p:sp>
        <p:nvSpPr>
          <p:cNvPr id="15" name="Star: 5 Points 14">
            <a:extLst>
              <a:ext uri="{FF2B5EF4-FFF2-40B4-BE49-F238E27FC236}">
                <a16:creationId xmlns:a16="http://schemas.microsoft.com/office/drawing/2014/main" id="{4B53BA63-981F-8915-E944-9C25CDDE0D79}"/>
              </a:ext>
            </a:extLst>
          </p:cNvPr>
          <p:cNvSpPr/>
          <p:nvPr/>
        </p:nvSpPr>
        <p:spPr>
          <a:xfrm>
            <a:off x="13487400" y="1028700"/>
            <a:ext cx="2286000" cy="2438400"/>
          </a:xfrm>
          <a:prstGeom prst="star5">
            <a:avLst>
              <a:gd name="adj" fmla="val 21758"/>
              <a:gd name="hf" fmla="val 105146"/>
              <a:gd name="vf" fmla="val 11055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grpSp>
        <p:nvGrpSpPr>
          <p:cNvPr id="2" name="Group 2"/>
          <p:cNvGrpSpPr/>
          <p:nvPr/>
        </p:nvGrpSpPr>
        <p:grpSpPr>
          <a:xfrm>
            <a:off x="0" y="-125822"/>
            <a:ext cx="6551582" cy="4413224"/>
            <a:chOff x="0" y="0"/>
            <a:chExt cx="8735443" cy="5884299"/>
          </a:xfrm>
        </p:grpSpPr>
        <p:pic>
          <p:nvPicPr>
            <p:cNvPr id="3" name="Picture 3"/>
            <p:cNvPicPr>
              <a:picLocks noChangeAspect="1"/>
            </p:cNvPicPr>
            <p:nvPr/>
          </p:nvPicPr>
          <p:blipFill>
            <a:blip r:embed="rId2"/>
            <a:srcRect t="27560" b="27560"/>
            <a:stretch>
              <a:fillRect/>
            </a:stretch>
          </p:blipFill>
          <p:spPr>
            <a:xfrm>
              <a:off x="0" y="0"/>
              <a:ext cx="8735443" cy="5884299"/>
            </a:xfrm>
            <a:prstGeom prst="rect">
              <a:avLst/>
            </a:prstGeom>
          </p:spPr>
        </p:pic>
      </p:grpSp>
      <p:sp>
        <p:nvSpPr>
          <p:cNvPr id="4" name="TextBox 4"/>
          <p:cNvSpPr txBox="1"/>
          <p:nvPr/>
        </p:nvSpPr>
        <p:spPr>
          <a:xfrm>
            <a:off x="7509868" y="234131"/>
            <a:ext cx="8644353" cy="3693319"/>
          </a:xfrm>
          <a:prstGeom prst="rect">
            <a:avLst/>
          </a:prstGeom>
        </p:spPr>
        <p:txBody>
          <a:bodyPr lIns="0" tIns="0" rIns="0" bIns="0" rtlCol="0" anchor="t">
            <a:spAutoFit/>
          </a:bodyPr>
          <a:lstStyle/>
          <a:p>
            <a:pPr algn="l">
              <a:lnSpc>
                <a:spcPts val="9600"/>
              </a:lnSpc>
            </a:pPr>
            <a:r>
              <a:rPr lang="en-US" sz="7200" b="1" dirty="0">
                <a:solidFill>
                  <a:srgbClr val="FFFFFF"/>
                </a:solidFill>
                <a:latin typeface="Liberation Sans Bold"/>
                <a:ea typeface="Liberation Sans Bold"/>
                <a:cs typeface="Liberation Sans Bold"/>
                <a:sym typeface="Liberation Sans Bold"/>
              </a:rPr>
              <a:t>The Problems </a:t>
            </a:r>
            <a:r>
              <a:rPr lang="en-US" sz="7200" b="1" dirty="0" err="1">
                <a:solidFill>
                  <a:srgbClr val="FFFFFF"/>
                </a:solidFill>
                <a:latin typeface="Liberation Sans Bold"/>
                <a:ea typeface="Liberation Sans Bold"/>
                <a:cs typeface="Liberation Sans Bold"/>
                <a:sym typeface="Liberation Sans Bold"/>
              </a:rPr>
              <a:t>MyHealthGuide</a:t>
            </a:r>
            <a:r>
              <a:rPr lang="en-US" sz="7200" b="1" dirty="0">
                <a:solidFill>
                  <a:srgbClr val="FFFFFF"/>
                </a:solidFill>
                <a:latin typeface="Liberation Sans Bold"/>
                <a:ea typeface="Liberation Sans Bold"/>
                <a:cs typeface="Liberation Sans Bold"/>
                <a:sym typeface="Liberation Sans Bold"/>
              </a:rPr>
              <a:t> solves</a:t>
            </a:r>
          </a:p>
        </p:txBody>
      </p:sp>
      <p:sp>
        <p:nvSpPr>
          <p:cNvPr id="10" name="TextBox 10"/>
          <p:cNvSpPr txBox="1"/>
          <p:nvPr/>
        </p:nvSpPr>
        <p:spPr>
          <a:xfrm>
            <a:off x="7482135" y="4393312"/>
            <a:ext cx="4226101" cy="4253665"/>
          </a:xfrm>
          <a:prstGeom prst="rect">
            <a:avLst/>
          </a:prstGeom>
        </p:spPr>
        <p:txBody>
          <a:bodyPr wrap="square" lIns="0" tIns="0" rIns="0" bIns="0" rtlCol="0" anchor="t">
            <a:spAutoFit/>
          </a:bodyPr>
          <a:lstStyle/>
          <a:p>
            <a:pPr algn="just">
              <a:lnSpc>
                <a:spcPts val="4200"/>
              </a:lnSpc>
            </a:pPr>
            <a:r>
              <a:rPr lang="en-US" sz="2400" dirty="0">
                <a:solidFill>
                  <a:srgbClr val="FFFFFF"/>
                </a:solidFill>
                <a:latin typeface="Canva Sans"/>
                <a:ea typeface="Canva Sans"/>
                <a:cs typeface="Canva Sans"/>
                <a:sym typeface="Canva Sans"/>
              </a:rPr>
              <a:t>We are solving this for everyday users-students, parents, elderly people and anyone in need of quick health support. These users want fast, clear information without having to browse multiple sources.</a:t>
            </a:r>
          </a:p>
        </p:txBody>
      </p:sp>
      <p:grpSp>
        <p:nvGrpSpPr>
          <p:cNvPr id="12" name="Group 12"/>
          <p:cNvGrpSpPr/>
          <p:nvPr/>
        </p:nvGrpSpPr>
        <p:grpSpPr>
          <a:xfrm>
            <a:off x="-183663" y="4418757"/>
            <a:ext cx="1270486" cy="880014"/>
            <a:chOff x="0" y="-38100"/>
            <a:chExt cx="418401" cy="354315"/>
          </a:xfrm>
        </p:grpSpPr>
        <p:sp>
          <p:nvSpPr>
            <p:cNvPr id="13" name="Freeform 13"/>
            <p:cNvSpPr/>
            <p:nvPr/>
          </p:nvSpPr>
          <p:spPr>
            <a:xfrm>
              <a:off x="148718" y="0"/>
              <a:ext cx="269683"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txBody>
            <a:bodyPr/>
            <a:lstStyle/>
            <a:p>
              <a:endParaRPr lang="en-ZA" dirty="0"/>
            </a:p>
          </p:txBody>
        </p:sp>
        <p:sp>
          <p:nvSpPr>
            <p:cNvPr id="14" name="TextBox 14"/>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1183737" y="4554449"/>
            <a:ext cx="5059361" cy="4199355"/>
          </a:xfrm>
          <a:prstGeom prst="rect">
            <a:avLst/>
          </a:prstGeom>
        </p:spPr>
        <p:txBody>
          <a:bodyPr wrap="square" lIns="0" tIns="0" rIns="0" bIns="0" rtlCol="0" anchor="t">
            <a:spAutoFit/>
          </a:bodyPr>
          <a:lstStyle/>
          <a:p>
            <a:pPr>
              <a:lnSpc>
                <a:spcPts val="5600"/>
              </a:lnSpc>
            </a:pPr>
            <a:r>
              <a:rPr lang="en-US" sz="2800" b="1" dirty="0">
                <a:solidFill>
                  <a:srgbClr val="FFFFFF"/>
                </a:solidFill>
                <a:latin typeface="Liberation Sans Bold"/>
                <a:ea typeface="Liberation Sans Bold"/>
                <a:cs typeface="Liberation Sans Bold"/>
                <a:sym typeface="Liberation Sans Bold"/>
              </a:rPr>
              <a:t>P</a:t>
            </a:r>
            <a:r>
              <a:rPr lang="en-US" sz="2400" b="1" dirty="0">
                <a:solidFill>
                  <a:srgbClr val="FFFFFF"/>
                </a:solidFill>
                <a:latin typeface="Liberation Sans Bold"/>
                <a:ea typeface="Liberation Sans Bold"/>
                <a:cs typeface="Liberation Sans Bold"/>
                <a:sym typeface="Liberation Sans Bold"/>
              </a:rPr>
              <a:t>eople often waste time looking for nearby clinics, hospitals, or pharmacies, especially in emergencies. They also struggle to know what services are offered or if a facility is open.</a:t>
            </a:r>
            <a:endParaRPr lang="en-US" sz="2800" b="1" dirty="0">
              <a:solidFill>
                <a:srgbClr val="FFFFFF"/>
              </a:solidFill>
              <a:latin typeface="Liberation Sans Bold"/>
              <a:ea typeface="Liberation Sans Bold"/>
              <a:cs typeface="Liberation Sans Bold"/>
              <a:sym typeface="Liberation Sans Bold"/>
            </a:endParaRPr>
          </a:p>
        </p:txBody>
      </p:sp>
      <p:grpSp>
        <p:nvGrpSpPr>
          <p:cNvPr id="16" name="Group 16"/>
          <p:cNvGrpSpPr/>
          <p:nvPr/>
        </p:nvGrpSpPr>
        <p:grpSpPr>
          <a:xfrm>
            <a:off x="6265303" y="4418757"/>
            <a:ext cx="889936" cy="757861"/>
            <a:chOff x="0" y="0"/>
            <a:chExt cx="418401" cy="316215"/>
          </a:xfrm>
        </p:grpSpPr>
        <p:sp>
          <p:nvSpPr>
            <p:cNvPr id="17" name="Freeform 17"/>
            <p:cNvSpPr/>
            <p:nvPr/>
          </p:nvSpPr>
          <p:spPr>
            <a:xfrm>
              <a:off x="0" y="0"/>
              <a:ext cx="418401"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txBody>
            <a:bodyPr/>
            <a:lstStyle/>
            <a:p>
              <a:endParaRPr lang="en-ZA"/>
            </a:p>
          </p:txBody>
        </p:sp>
        <p:sp>
          <p:nvSpPr>
            <p:cNvPr id="18" name="TextBox 18"/>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1863588" y="4418757"/>
            <a:ext cx="1127051" cy="787425"/>
            <a:chOff x="0" y="0"/>
            <a:chExt cx="418401" cy="316215"/>
          </a:xfrm>
        </p:grpSpPr>
        <p:sp>
          <p:nvSpPr>
            <p:cNvPr id="21" name="Freeform 21"/>
            <p:cNvSpPr/>
            <p:nvPr/>
          </p:nvSpPr>
          <p:spPr>
            <a:xfrm>
              <a:off x="0" y="0"/>
              <a:ext cx="418401"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txBody>
            <a:bodyPr/>
            <a:lstStyle/>
            <a:p>
              <a:endParaRPr lang="en-ZA"/>
            </a:p>
          </p:txBody>
        </p:sp>
        <p:sp>
          <p:nvSpPr>
            <p:cNvPr id="22" name="TextBox 22"/>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13145991" y="4442407"/>
            <a:ext cx="5142009" cy="4199355"/>
          </a:xfrm>
          <a:prstGeom prst="rect">
            <a:avLst/>
          </a:prstGeom>
        </p:spPr>
        <p:txBody>
          <a:bodyPr wrap="square" lIns="0" tIns="0" rIns="0" bIns="0" rtlCol="0" anchor="t">
            <a:spAutoFit/>
          </a:bodyPr>
          <a:lstStyle/>
          <a:p>
            <a:pPr>
              <a:lnSpc>
                <a:spcPts val="5600"/>
              </a:lnSpc>
            </a:pPr>
            <a:r>
              <a:rPr lang="en-US" sz="2400" b="1" dirty="0">
                <a:solidFill>
                  <a:srgbClr val="FFFFFF"/>
                </a:solidFill>
                <a:latin typeface="Liberation Sans Bold"/>
                <a:ea typeface="Liberation Sans Bold"/>
                <a:cs typeface="Liberation Sans Bold"/>
                <a:sym typeface="Liberation Sans Bold"/>
              </a:rPr>
              <a:t>We designed an app that locates nearby health facilities, shows their services, emergency contacts, and directions-all in one place. This solution saves time and supports better health decisions.</a:t>
            </a:r>
          </a:p>
        </p:txBody>
      </p:sp>
      <p:sp>
        <p:nvSpPr>
          <p:cNvPr id="25" name="Smiley Face 24">
            <a:extLst>
              <a:ext uri="{FF2B5EF4-FFF2-40B4-BE49-F238E27FC236}">
                <a16:creationId xmlns:a16="http://schemas.microsoft.com/office/drawing/2014/main" id="{1D30EF9F-CCF4-22B0-8CF9-D7F9EFB0A2F7}"/>
              </a:ext>
            </a:extLst>
          </p:cNvPr>
          <p:cNvSpPr/>
          <p:nvPr/>
        </p:nvSpPr>
        <p:spPr>
          <a:xfrm>
            <a:off x="16154221" y="1866900"/>
            <a:ext cx="914400" cy="914400"/>
          </a:xfrm>
          <a:prstGeom prst="smileyFac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scene3d>
              <a:camera prst="isometricOffAxis2Top"/>
              <a:lightRig rig="threePt" dir="t"/>
            </a:scene3d>
          </a:bodyPr>
          <a:lstStyle/>
          <a:p>
            <a:pPr algn="ctr"/>
            <a:endParaRPr lang="en-ZA" dirty="0">
              <a:ln w="0">
                <a:solidFill>
                  <a:srgbClr val="FFFF00"/>
                </a:solidFill>
              </a:ln>
              <a:solidFill>
                <a:srgbClr val="FFC000"/>
              </a:solidFill>
              <a:effectLst>
                <a:outerShdw blurRad="38100" dist="25400" dir="5400000" algn="ctr" rotWithShape="0">
                  <a:srgbClr val="6E747A">
                    <a:alpha val="43000"/>
                  </a:srgbClr>
                </a:outerShdw>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sp>
        <p:nvSpPr>
          <p:cNvPr id="4" name="TextBox 4"/>
          <p:cNvSpPr txBox="1"/>
          <p:nvPr/>
        </p:nvSpPr>
        <p:spPr>
          <a:xfrm>
            <a:off x="5387721" y="2576178"/>
            <a:ext cx="617253" cy="3615610"/>
          </a:xfrm>
          <a:prstGeom prst="rect">
            <a:avLst/>
          </a:prstGeom>
        </p:spPr>
        <p:txBody>
          <a:bodyPr lIns="50800" tIns="50800" rIns="50800" bIns="50800" rtlCol="0" anchor="ctr"/>
          <a:lstStyle/>
          <a:p>
            <a:pPr algn="ctr">
              <a:lnSpc>
                <a:spcPts val="2659"/>
              </a:lnSpc>
            </a:pPr>
            <a:endParaRPr/>
          </a:p>
        </p:txBody>
      </p:sp>
      <p:grpSp>
        <p:nvGrpSpPr>
          <p:cNvPr id="5" name="Group 5"/>
          <p:cNvGrpSpPr/>
          <p:nvPr/>
        </p:nvGrpSpPr>
        <p:grpSpPr>
          <a:xfrm>
            <a:off x="1207453" y="1335175"/>
            <a:ext cx="4243153" cy="3470949"/>
            <a:chOff x="0" y="0"/>
            <a:chExt cx="5657538" cy="4627932"/>
          </a:xfrm>
        </p:grpSpPr>
        <p:pic>
          <p:nvPicPr>
            <p:cNvPr id="6" name="Picture 6"/>
            <p:cNvPicPr>
              <a:picLocks noChangeAspect="1"/>
            </p:cNvPicPr>
            <p:nvPr/>
          </p:nvPicPr>
          <p:blipFill>
            <a:blip r:embed="rId2"/>
            <a:srcRect l="9276" r="9276"/>
            <a:stretch>
              <a:fillRect/>
            </a:stretch>
          </p:blipFill>
          <p:spPr>
            <a:xfrm>
              <a:off x="0" y="0"/>
              <a:ext cx="5657538" cy="4627932"/>
            </a:xfrm>
            <a:prstGeom prst="rect">
              <a:avLst/>
            </a:prstGeom>
          </p:spPr>
        </p:pic>
      </p:grpSp>
      <p:grpSp>
        <p:nvGrpSpPr>
          <p:cNvPr id="7" name="Group 7"/>
          <p:cNvGrpSpPr/>
          <p:nvPr/>
        </p:nvGrpSpPr>
        <p:grpSpPr>
          <a:xfrm>
            <a:off x="470221" y="4458528"/>
            <a:ext cx="907920" cy="941285"/>
            <a:chOff x="0" y="0"/>
            <a:chExt cx="418401" cy="316215"/>
          </a:xfrm>
        </p:grpSpPr>
        <p:sp>
          <p:nvSpPr>
            <p:cNvPr id="8" name="Freeform 8"/>
            <p:cNvSpPr/>
            <p:nvPr/>
          </p:nvSpPr>
          <p:spPr>
            <a:xfrm>
              <a:off x="0" y="0"/>
              <a:ext cx="418401"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txBody>
            <a:bodyPr/>
            <a:lstStyle/>
            <a:p>
              <a:endParaRPr lang="en-ZA" dirty="0"/>
            </a:p>
          </p:txBody>
        </p:sp>
        <p:sp>
          <p:nvSpPr>
            <p:cNvPr id="9" name="TextBox 9"/>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6827628" y="1155901"/>
            <a:ext cx="4243153" cy="3470949"/>
            <a:chOff x="0" y="0"/>
            <a:chExt cx="5657538" cy="4627932"/>
          </a:xfrm>
        </p:grpSpPr>
        <p:pic>
          <p:nvPicPr>
            <p:cNvPr id="14" name="Picture 14"/>
            <p:cNvPicPr>
              <a:picLocks noChangeAspect="1"/>
            </p:cNvPicPr>
            <p:nvPr/>
          </p:nvPicPr>
          <p:blipFill>
            <a:blip r:embed="rId3"/>
            <a:srcRect t="22749" b="22749"/>
            <a:stretch>
              <a:fillRect/>
            </a:stretch>
          </p:blipFill>
          <p:spPr>
            <a:xfrm>
              <a:off x="0" y="0"/>
              <a:ext cx="5657538" cy="4627932"/>
            </a:xfrm>
            <a:prstGeom prst="rect">
              <a:avLst/>
            </a:prstGeom>
          </p:spPr>
        </p:pic>
      </p:grpSp>
      <p:grpSp>
        <p:nvGrpSpPr>
          <p:cNvPr id="15" name="Group 15"/>
          <p:cNvGrpSpPr/>
          <p:nvPr/>
        </p:nvGrpSpPr>
        <p:grpSpPr>
          <a:xfrm>
            <a:off x="5830000" y="4306497"/>
            <a:ext cx="1104240" cy="887546"/>
            <a:chOff x="0" y="0"/>
            <a:chExt cx="418401" cy="316215"/>
          </a:xfrm>
        </p:grpSpPr>
        <p:sp>
          <p:nvSpPr>
            <p:cNvPr id="16" name="Freeform 16"/>
            <p:cNvSpPr/>
            <p:nvPr/>
          </p:nvSpPr>
          <p:spPr>
            <a:xfrm>
              <a:off x="0" y="0"/>
              <a:ext cx="418401"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txBody>
            <a:bodyPr/>
            <a:lstStyle/>
            <a:p>
              <a:endParaRPr lang="en-ZA"/>
            </a:p>
          </p:txBody>
        </p:sp>
        <p:sp>
          <p:nvSpPr>
            <p:cNvPr id="17" name="TextBox 17"/>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12837394" y="1260934"/>
            <a:ext cx="4243153" cy="3470949"/>
            <a:chOff x="0" y="0"/>
            <a:chExt cx="5657538" cy="4627932"/>
          </a:xfrm>
        </p:grpSpPr>
        <p:pic>
          <p:nvPicPr>
            <p:cNvPr id="22" name="Picture 22"/>
            <p:cNvPicPr>
              <a:picLocks noChangeAspect="1"/>
            </p:cNvPicPr>
            <p:nvPr/>
          </p:nvPicPr>
          <p:blipFill>
            <a:blip r:embed="rId4"/>
            <a:srcRect l="34291"/>
            <a:stretch>
              <a:fillRect/>
            </a:stretch>
          </p:blipFill>
          <p:spPr>
            <a:xfrm>
              <a:off x="0" y="0"/>
              <a:ext cx="5657538" cy="4627932"/>
            </a:xfrm>
            <a:prstGeom prst="rect">
              <a:avLst/>
            </a:prstGeom>
          </p:spPr>
        </p:pic>
      </p:grpSp>
      <p:grpSp>
        <p:nvGrpSpPr>
          <p:cNvPr id="23" name="Group 23"/>
          <p:cNvGrpSpPr/>
          <p:nvPr/>
        </p:nvGrpSpPr>
        <p:grpSpPr>
          <a:xfrm>
            <a:off x="11910886" y="4115337"/>
            <a:ext cx="1137553" cy="780415"/>
            <a:chOff x="0" y="0"/>
            <a:chExt cx="418401" cy="316215"/>
          </a:xfrm>
        </p:grpSpPr>
        <p:sp>
          <p:nvSpPr>
            <p:cNvPr id="24" name="Freeform 24"/>
            <p:cNvSpPr/>
            <p:nvPr/>
          </p:nvSpPr>
          <p:spPr>
            <a:xfrm>
              <a:off x="0" y="0"/>
              <a:ext cx="418401" cy="316215"/>
            </a:xfrm>
            <a:custGeom>
              <a:avLst/>
              <a:gdLst/>
              <a:ahLst/>
              <a:cxnLst/>
              <a:rect l="l" t="t" r="r" b="b"/>
              <a:pathLst>
                <a:path w="418401" h="316215">
                  <a:moveTo>
                    <a:pt x="0" y="0"/>
                  </a:moveTo>
                  <a:lnTo>
                    <a:pt x="418401" y="0"/>
                  </a:lnTo>
                  <a:lnTo>
                    <a:pt x="418401" y="316215"/>
                  </a:lnTo>
                  <a:lnTo>
                    <a:pt x="0" y="316215"/>
                  </a:lnTo>
                  <a:close/>
                </a:path>
              </a:pathLst>
            </a:custGeom>
            <a:solidFill>
              <a:srgbClr val="F69322"/>
            </a:solidFill>
          </p:spPr>
          <p:txBody>
            <a:bodyPr/>
            <a:lstStyle/>
            <a:p>
              <a:r>
                <a:rPr lang="en-ZA" sz="5400" dirty="0">
                  <a:solidFill>
                    <a:schemeClr val="bg1"/>
                  </a:solidFill>
                </a:rPr>
                <a:t>03.</a:t>
              </a:r>
            </a:p>
          </p:txBody>
        </p:sp>
        <p:sp>
          <p:nvSpPr>
            <p:cNvPr id="25" name="TextBox 25"/>
            <p:cNvSpPr txBox="1"/>
            <p:nvPr/>
          </p:nvSpPr>
          <p:spPr>
            <a:xfrm>
              <a:off x="0" y="-38100"/>
              <a:ext cx="418401" cy="354315"/>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1028700" y="9258300"/>
            <a:ext cx="16230600" cy="1200630"/>
            <a:chOff x="0" y="0"/>
            <a:chExt cx="4274726" cy="316215"/>
          </a:xfrm>
        </p:grpSpPr>
        <p:sp>
          <p:nvSpPr>
            <p:cNvPr id="27" name="Freeform 27"/>
            <p:cNvSpPr/>
            <p:nvPr/>
          </p:nvSpPr>
          <p:spPr>
            <a:xfrm>
              <a:off x="0" y="0"/>
              <a:ext cx="4274726" cy="316215"/>
            </a:xfrm>
            <a:custGeom>
              <a:avLst/>
              <a:gdLst/>
              <a:ahLst/>
              <a:cxnLst/>
              <a:rect l="l" t="t" r="r" b="b"/>
              <a:pathLst>
                <a:path w="4274726" h="316215">
                  <a:moveTo>
                    <a:pt x="0" y="0"/>
                  </a:moveTo>
                  <a:lnTo>
                    <a:pt x="4274726" y="0"/>
                  </a:lnTo>
                  <a:lnTo>
                    <a:pt x="4274726" y="316215"/>
                  </a:lnTo>
                  <a:lnTo>
                    <a:pt x="0" y="316215"/>
                  </a:lnTo>
                  <a:close/>
                </a:path>
              </a:pathLst>
            </a:custGeom>
            <a:solidFill>
              <a:srgbClr val="303030"/>
            </a:solidFill>
          </p:spPr>
          <p:txBody>
            <a:bodyPr/>
            <a:lstStyle/>
            <a:p>
              <a:endParaRPr lang="en-ZA"/>
            </a:p>
          </p:txBody>
        </p:sp>
        <p:sp>
          <p:nvSpPr>
            <p:cNvPr id="28" name="TextBox 28"/>
            <p:cNvSpPr txBox="1"/>
            <p:nvPr/>
          </p:nvSpPr>
          <p:spPr>
            <a:xfrm>
              <a:off x="0" y="-38100"/>
              <a:ext cx="4274726" cy="354315"/>
            </a:xfrm>
            <a:prstGeom prst="rect">
              <a:avLst/>
            </a:prstGeom>
          </p:spPr>
          <p:txBody>
            <a:bodyPr lIns="50800" tIns="50800" rIns="50800" bIns="50800" rtlCol="0" anchor="ctr"/>
            <a:lstStyle/>
            <a:p>
              <a:pPr algn="ctr">
                <a:lnSpc>
                  <a:spcPts val="2659"/>
                </a:lnSpc>
              </a:pPr>
              <a:endParaRPr/>
            </a:p>
          </p:txBody>
        </p:sp>
      </p:grpSp>
      <p:sp>
        <p:nvSpPr>
          <p:cNvPr id="29" name="AutoShape 29"/>
          <p:cNvSpPr/>
          <p:nvPr/>
        </p:nvSpPr>
        <p:spPr>
          <a:xfrm>
            <a:off x="14554200" y="684120"/>
            <a:ext cx="1766664" cy="0"/>
          </a:xfrm>
          <a:prstGeom prst="line">
            <a:avLst/>
          </a:prstGeom>
          <a:ln w="38100" cap="flat">
            <a:solidFill>
              <a:srgbClr val="FFFFFF"/>
            </a:solidFill>
            <a:prstDash val="solid"/>
            <a:headEnd type="none" w="sm" len="sm"/>
            <a:tailEnd type="none" w="sm" len="sm"/>
          </a:ln>
        </p:spPr>
        <p:txBody>
          <a:bodyPr/>
          <a:lstStyle/>
          <a:p>
            <a:endParaRPr lang="en-ZA"/>
          </a:p>
        </p:txBody>
      </p:sp>
      <p:sp>
        <p:nvSpPr>
          <p:cNvPr id="30" name="AutoShape 30"/>
          <p:cNvSpPr/>
          <p:nvPr/>
        </p:nvSpPr>
        <p:spPr>
          <a:xfrm>
            <a:off x="2133600" y="666750"/>
            <a:ext cx="1981200" cy="17370"/>
          </a:xfrm>
          <a:prstGeom prst="line">
            <a:avLst/>
          </a:prstGeom>
          <a:ln w="38100" cap="flat">
            <a:solidFill>
              <a:srgbClr val="FFFFFF"/>
            </a:solidFill>
            <a:prstDash val="solid"/>
            <a:headEnd type="none" w="sm" len="sm"/>
            <a:tailEnd type="none" w="sm" len="sm"/>
          </a:ln>
        </p:spPr>
        <p:txBody>
          <a:bodyPr/>
          <a:lstStyle/>
          <a:p>
            <a:endParaRPr lang="en-ZA"/>
          </a:p>
        </p:txBody>
      </p:sp>
      <p:sp>
        <p:nvSpPr>
          <p:cNvPr id="31" name="TextBox 31"/>
          <p:cNvSpPr txBox="1"/>
          <p:nvPr/>
        </p:nvSpPr>
        <p:spPr>
          <a:xfrm>
            <a:off x="3755201" y="275624"/>
            <a:ext cx="11003388" cy="1204594"/>
          </a:xfrm>
          <a:prstGeom prst="rect">
            <a:avLst/>
          </a:prstGeom>
        </p:spPr>
        <p:txBody>
          <a:bodyPr lIns="0" tIns="0" rIns="0" bIns="0" rtlCol="0" anchor="t">
            <a:spAutoFit/>
          </a:bodyPr>
          <a:lstStyle/>
          <a:p>
            <a:pPr algn="ctr">
              <a:lnSpc>
                <a:spcPts val="8799"/>
              </a:lnSpc>
            </a:pPr>
            <a:r>
              <a:rPr lang="en-US" sz="8799" b="1" dirty="0">
                <a:solidFill>
                  <a:srgbClr val="FFFFFF"/>
                </a:solidFill>
                <a:latin typeface="Liberation Sans Bold"/>
                <a:ea typeface="Liberation Sans Bold"/>
                <a:cs typeface="Liberation Sans Bold"/>
                <a:sym typeface="Liberation Sans Bold"/>
              </a:rPr>
              <a:t>Offered Solutions</a:t>
            </a:r>
          </a:p>
        </p:txBody>
      </p:sp>
      <p:sp>
        <p:nvSpPr>
          <p:cNvPr id="32" name="TextBox 32"/>
          <p:cNvSpPr txBox="1"/>
          <p:nvPr/>
        </p:nvSpPr>
        <p:spPr>
          <a:xfrm>
            <a:off x="485637" y="4640887"/>
            <a:ext cx="1011079" cy="718145"/>
          </a:xfrm>
          <a:prstGeom prst="rect">
            <a:avLst/>
          </a:prstGeom>
        </p:spPr>
        <p:txBody>
          <a:bodyPr wrap="square" lIns="0" tIns="0" rIns="0" bIns="0" rtlCol="0" anchor="t">
            <a:spAutoFit/>
          </a:bodyPr>
          <a:lstStyle/>
          <a:p>
            <a:pPr algn="l">
              <a:lnSpc>
                <a:spcPts val="5600"/>
              </a:lnSpc>
            </a:pPr>
            <a:r>
              <a:rPr lang="en-US" sz="5600" b="1" dirty="0">
                <a:solidFill>
                  <a:srgbClr val="FFFFFF"/>
                </a:solidFill>
                <a:latin typeface="Liberation Sans Bold"/>
                <a:ea typeface="Liberation Sans Bold"/>
                <a:cs typeface="Liberation Sans Bold"/>
                <a:sym typeface="Liberation Sans Bold"/>
              </a:rPr>
              <a:t>01.</a:t>
            </a:r>
          </a:p>
        </p:txBody>
      </p:sp>
      <p:sp>
        <p:nvSpPr>
          <p:cNvPr id="33" name="TextBox 33"/>
          <p:cNvSpPr txBox="1"/>
          <p:nvPr/>
        </p:nvSpPr>
        <p:spPr>
          <a:xfrm>
            <a:off x="1537309" y="4786404"/>
            <a:ext cx="4280422" cy="3125151"/>
          </a:xfrm>
          <a:prstGeom prst="rect">
            <a:avLst/>
          </a:prstGeom>
        </p:spPr>
        <p:txBody>
          <a:bodyPr lIns="0" tIns="0" rIns="0" bIns="0" rtlCol="0" anchor="t">
            <a:spAutoFit/>
          </a:bodyPr>
          <a:lstStyle/>
          <a:p>
            <a:pPr algn="l">
              <a:lnSpc>
                <a:spcPts val="5040"/>
              </a:lnSpc>
            </a:pPr>
            <a:r>
              <a:rPr lang="en-US" sz="3600" dirty="0">
                <a:solidFill>
                  <a:srgbClr val="FFFFFF"/>
                </a:solidFill>
                <a:latin typeface="Canva Sans"/>
                <a:ea typeface="Canva Sans"/>
                <a:cs typeface="Canva Sans"/>
                <a:sym typeface="Canva Sans"/>
              </a:rPr>
              <a:t>Innovation</a:t>
            </a:r>
          </a:p>
          <a:p>
            <a:pPr algn="l">
              <a:lnSpc>
                <a:spcPts val="5040"/>
              </a:lnSpc>
            </a:pPr>
            <a:r>
              <a:rPr lang="en-US" sz="2400" dirty="0" err="1">
                <a:solidFill>
                  <a:srgbClr val="FFFFFF"/>
                </a:solidFill>
                <a:latin typeface="Canva Sans"/>
                <a:ea typeface="Canva Sans"/>
                <a:cs typeface="Canva Sans"/>
                <a:sym typeface="Canva Sans"/>
              </a:rPr>
              <a:t>MyHealthGuide</a:t>
            </a:r>
            <a:r>
              <a:rPr lang="en-US" sz="2400" dirty="0">
                <a:solidFill>
                  <a:srgbClr val="FFFFFF"/>
                </a:solidFill>
                <a:latin typeface="Canva Sans"/>
                <a:ea typeface="Canva Sans"/>
                <a:cs typeface="Canva Sans"/>
                <a:sym typeface="Canva Sans"/>
              </a:rPr>
              <a:t> brings together location tracking, emergency info, and service listings in one simple app</a:t>
            </a:r>
          </a:p>
        </p:txBody>
      </p:sp>
      <p:sp>
        <p:nvSpPr>
          <p:cNvPr id="34" name="TextBox 34"/>
          <p:cNvSpPr txBox="1"/>
          <p:nvPr/>
        </p:nvSpPr>
        <p:spPr>
          <a:xfrm>
            <a:off x="5934510" y="4512599"/>
            <a:ext cx="1137553" cy="780415"/>
          </a:xfrm>
          <a:prstGeom prst="rect">
            <a:avLst/>
          </a:prstGeom>
        </p:spPr>
        <p:txBody>
          <a:bodyPr lIns="0" tIns="0" rIns="0" bIns="0" rtlCol="0" anchor="t">
            <a:spAutoFit/>
          </a:bodyPr>
          <a:lstStyle/>
          <a:p>
            <a:pPr algn="l">
              <a:lnSpc>
                <a:spcPts val="5600"/>
              </a:lnSpc>
            </a:pPr>
            <a:r>
              <a:rPr lang="en-US" sz="5600" b="1" dirty="0">
                <a:solidFill>
                  <a:srgbClr val="FFFFFF"/>
                </a:solidFill>
                <a:latin typeface="Liberation Sans Bold"/>
                <a:ea typeface="Liberation Sans Bold"/>
                <a:cs typeface="Liberation Sans Bold"/>
                <a:sym typeface="Liberation Sans Bold"/>
              </a:rPr>
              <a:t>02.</a:t>
            </a:r>
          </a:p>
        </p:txBody>
      </p:sp>
      <p:sp>
        <p:nvSpPr>
          <p:cNvPr id="35" name="TextBox 35"/>
          <p:cNvSpPr txBox="1"/>
          <p:nvPr/>
        </p:nvSpPr>
        <p:spPr>
          <a:xfrm>
            <a:off x="7165662" y="4689749"/>
            <a:ext cx="4589048" cy="3125151"/>
          </a:xfrm>
          <a:prstGeom prst="rect">
            <a:avLst/>
          </a:prstGeom>
        </p:spPr>
        <p:txBody>
          <a:bodyPr lIns="0" tIns="0" rIns="0" bIns="0" rtlCol="0" anchor="t">
            <a:spAutoFit/>
          </a:bodyPr>
          <a:lstStyle/>
          <a:p>
            <a:pPr algn="l">
              <a:lnSpc>
                <a:spcPts val="5040"/>
              </a:lnSpc>
            </a:pPr>
            <a:r>
              <a:rPr lang="en-US" sz="3600" dirty="0">
                <a:solidFill>
                  <a:srgbClr val="FFFFFF"/>
                </a:solidFill>
                <a:latin typeface="Canva Sans"/>
                <a:ea typeface="Canva Sans"/>
                <a:cs typeface="Canva Sans"/>
                <a:sym typeface="Canva Sans"/>
              </a:rPr>
              <a:t>Collaborative team</a:t>
            </a:r>
          </a:p>
          <a:p>
            <a:pPr algn="l">
              <a:lnSpc>
                <a:spcPts val="5040"/>
              </a:lnSpc>
            </a:pPr>
            <a:r>
              <a:rPr lang="en-US" sz="2400" dirty="0">
                <a:solidFill>
                  <a:srgbClr val="FFFFFF"/>
                </a:solidFill>
                <a:latin typeface="Canva Sans"/>
                <a:ea typeface="Canva Sans"/>
                <a:cs typeface="Canva Sans"/>
                <a:sym typeface="Canva Sans"/>
              </a:rPr>
              <a:t>Built a passionate team combining coding, design, and user research to make health access smarter.</a:t>
            </a:r>
          </a:p>
        </p:txBody>
      </p:sp>
      <p:sp>
        <p:nvSpPr>
          <p:cNvPr id="36" name="TextBox 36"/>
          <p:cNvSpPr txBox="1"/>
          <p:nvPr/>
        </p:nvSpPr>
        <p:spPr>
          <a:xfrm>
            <a:off x="12915398" y="4331534"/>
            <a:ext cx="5184007" cy="4917500"/>
          </a:xfrm>
          <a:prstGeom prst="rect">
            <a:avLst/>
          </a:prstGeom>
        </p:spPr>
        <p:txBody>
          <a:bodyPr wrap="square" lIns="0" tIns="0" rIns="0" bIns="0" rtlCol="0" anchor="t">
            <a:spAutoFit/>
          </a:bodyPr>
          <a:lstStyle/>
          <a:p>
            <a:pPr algn="l">
              <a:lnSpc>
                <a:spcPts val="5600"/>
              </a:lnSpc>
            </a:pPr>
            <a:r>
              <a:rPr lang="en-US" sz="3600" b="1" dirty="0">
                <a:solidFill>
                  <a:srgbClr val="FFFFFF"/>
                </a:solidFill>
                <a:latin typeface="Liberation Sans Bold"/>
                <a:ea typeface="Liberation Sans Bold"/>
                <a:cs typeface="Liberation Sans Bold"/>
                <a:sym typeface="Liberation Sans Bold"/>
              </a:rPr>
              <a:t>Growth Potential</a:t>
            </a:r>
          </a:p>
          <a:p>
            <a:pPr algn="l">
              <a:lnSpc>
                <a:spcPts val="5600"/>
              </a:lnSpc>
            </a:pPr>
            <a:r>
              <a:rPr lang="en-US" sz="2400" b="1" dirty="0">
                <a:solidFill>
                  <a:srgbClr val="FFFFFF"/>
                </a:solidFill>
                <a:latin typeface="Liberation Sans Bold"/>
                <a:ea typeface="Liberation Sans Bold"/>
                <a:cs typeface="Liberation Sans Bold"/>
                <a:sym typeface="Liberation Sans Bold"/>
              </a:rPr>
              <a:t>The app can expand to include appointment booking, multi-language support, and integrations with national support systems-making it scalable and useful across different countries.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grpSp>
        <p:nvGrpSpPr>
          <p:cNvPr id="2" name="Group 2"/>
          <p:cNvGrpSpPr/>
          <p:nvPr/>
        </p:nvGrpSpPr>
        <p:grpSpPr>
          <a:xfrm>
            <a:off x="0" y="6180557"/>
            <a:ext cx="18313915" cy="4114800"/>
            <a:chOff x="0" y="0"/>
            <a:chExt cx="24418554" cy="5486400"/>
          </a:xfrm>
        </p:grpSpPr>
        <p:pic>
          <p:nvPicPr>
            <p:cNvPr id="3" name="Picture 3"/>
            <p:cNvPicPr>
              <a:picLocks noChangeAspect="1"/>
            </p:cNvPicPr>
            <p:nvPr/>
          </p:nvPicPr>
          <p:blipFill>
            <a:blip r:embed="rId2"/>
            <a:srcRect t="33138" b="33138"/>
            <a:stretch>
              <a:fillRect/>
            </a:stretch>
          </p:blipFill>
          <p:spPr>
            <a:xfrm>
              <a:off x="0" y="0"/>
              <a:ext cx="24418554" cy="5486400"/>
            </a:xfrm>
            <a:prstGeom prst="rect">
              <a:avLst/>
            </a:prstGeom>
          </p:spPr>
        </p:pic>
      </p:grpSp>
      <p:sp>
        <p:nvSpPr>
          <p:cNvPr id="4" name="TextBox 4"/>
          <p:cNvSpPr txBox="1"/>
          <p:nvPr/>
        </p:nvSpPr>
        <p:spPr>
          <a:xfrm>
            <a:off x="2143127" y="2083274"/>
            <a:ext cx="7128860" cy="1329616"/>
          </a:xfrm>
          <a:prstGeom prst="rect">
            <a:avLst/>
          </a:prstGeom>
        </p:spPr>
        <p:txBody>
          <a:bodyPr lIns="0" tIns="0" rIns="0" bIns="0" rtlCol="0" anchor="t">
            <a:spAutoFit/>
          </a:bodyPr>
          <a:lstStyle/>
          <a:p>
            <a:pPr algn="l">
              <a:lnSpc>
                <a:spcPts val="9600"/>
              </a:lnSpc>
            </a:pPr>
            <a:r>
              <a:rPr lang="en-US" sz="9600" b="1">
                <a:solidFill>
                  <a:srgbClr val="FFFFFF"/>
                </a:solidFill>
                <a:latin typeface="Liberation Sans Bold"/>
                <a:ea typeface="Liberation Sans Bold"/>
                <a:cs typeface="Liberation Sans Bold"/>
                <a:sym typeface="Liberation Sans Bold"/>
              </a:rPr>
              <a:t>Next Steps</a:t>
            </a:r>
          </a:p>
        </p:txBody>
      </p:sp>
      <p:grpSp>
        <p:nvGrpSpPr>
          <p:cNvPr id="5" name="Group 5"/>
          <p:cNvGrpSpPr/>
          <p:nvPr/>
        </p:nvGrpSpPr>
        <p:grpSpPr>
          <a:xfrm>
            <a:off x="354352" y="4157407"/>
            <a:ext cx="11731878" cy="4132405"/>
            <a:chOff x="-177606" y="-38100"/>
            <a:chExt cx="3089877" cy="1088370"/>
          </a:xfrm>
        </p:grpSpPr>
        <p:sp>
          <p:nvSpPr>
            <p:cNvPr id="6" name="Freeform 6"/>
            <p:cNvSpPr/>
            <p:nvPr/>
          </p:nvSpPr>
          <p:spPr>
            <a:xfrm>
              <a:off x="-177606" y="0"/>
              <a:ext cx="2912271" cy="1050270"/>
            </a:xfrm>
            <a:custGeom>
              <a:avLst/>
              <a:gdLst/>
              <a:ahLst/>
              <a:cxnLst/>
              <a:rect l="l" t="t" r="r" b="b"/>
              <a:pathLst>
                <a:path w="2912271" h="1050270">
                  <a:moveTo>
                    <a:pt x="0" y="0"/>
                  </a:moveTo>
                  <a:lnTo>
                    <a:pt x="2912271" y="0"/>
                  </a:lnTo>
                  <a:lnTo>
                    <a:pt x="2912271" y="1050270"/>
                  </a:lnTo>
                  <a:lnTo>
                    <a:pt x="0" y="1050270"/>
                  </a:lnTo>
                  <a:close/>
                </a:path>
              </a:pathLst>
            </a:custGeom>
            <a:solidFill>
              <a:srgbClr val="F69322"/>
            </a:solidFill>
          </p:spPr>
          <p:txBody>
            <a:bodyPr/>
            <a:lstStyle/>
            <a:p>
              <a:r>
                <a:rPr lang="en-ZA" sz="2800" dirty="0"/>
                <a:t>We had trouble finding reliable health centre information, but we solved it by using trusted sources and organising the data clearly in the app.</a:t>
              </a:r>
            </a:p>
          </p:txBody>
        </p:sp>
        <p:sp>
          <p:nvSpPr>
            <p:cNvPr id="7" name="TextBox 7"/>
            <p:cNvSpPr txBox="1"/>
            <p:nvPr/>
          </p:nvSpPr>
          <p:spPr>
            <a:xfrm>
              <a:off x="0" y="-38100"/>
              <a:ext cx="2912271" cy="1088370"/>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3551779" y="1028700"/>
            <a:ext cx="3707521" cy="3707521"/>
          </a:xfrm>
          <a:custGeom>
            <a:avLst/>
            <a:gdLst/>
            <a:ahLst/>
            <a:cxnLst/>
            <a:rect l="l" t="t" r="r" b="b"/>
            <a:pathLst>
              <a:path w="3707521" h="3707521">
                <a:moveTo>
                  <a:pt x="0" y="0"/>
                </a:moveTo>
                <a:lnTo>
                  <a:pt x="3707521" y="0"/>
                </a:lnTo>
                <a:lnTo>
                  <a:pt x="3707521" y="3707521"/>
                </a:lnTo>
                <a:lnTo>
                  <a:pt x="0" y="370752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ZA"/>
          </a:p>
        </p:txBody>
      </p:sp>
      <p:grpSp>
        <p:nvGrpSpPr>
          <p:cNvPr id="9" name="Group 9"/>
          <p:cNvGrpSpPr/>
          <p:nvPr/>
        </p:nvGrpSpPr>
        <p:grpSpPr>
          <a:xfrm>
            <a:off x="14673028" y="2198070"/>
            <a:ext cx="1457234" cy="145723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0" cap="sq">
              <a:solidFill>
                <a:srgbClr val="303030"/>
              </a:solidFill>
              <a:prstDash val="solid"/>
              <a:miter/>
            </a:ln>
          </p:spPr>
          <p:txBody>
            <a:bodyPr/>
            <a:lstStyle/>
            <a:p>
              <a:endParaRPr lang="en-ZA"/>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2" name="AutoShape 12"/>
          <p:cNvSpPr/>
          <p:nvPr/>
        </p:nvSpPr>
        <p:spPr>
          <a:xfrm>
            <a:off x="9815116" y="2700494"/>
            <a:ext cx="2271115" cy="0"/>
          </a:xfrm>
          <a:prstGeom prst="line">
            <a:avLst/>
          </a:prstGeom>
          <a:ln w="38100" cap="flat">
            <a:solidFill>
              <a:srgbClr val="FFFFFF"/>
            </a:solidFill>
            <a:prstDash val="solid"/>
            <a:headEnd type="none" w="sm" len="sm"/>
            <a:tailEnd type="none" w="sm" len="sm"/>
          </a:ln>
        </p:spPr>
        <p:txBody>
          <a:bodyPr/>
          <a:lstStyle/>
          <a:p>
            <a:endParaRPr lang="en-ZA"/>
          </a:p>
        </p:txBody>
      </p:sp>
      <p:sp>
        <p:nvSpPr>
          <p:cNvPr id="13" name="Freeform 13"/>
          <p:cNvSpPr/>
          <p:nvPr/>
        </p:nvSpPr>
        <p:spPr>
          <a:xfrm>
            <a:off x="14673028" y="2149949"/>
            <a:ext cx="1465023" cy="1465023"/>
          </a:xfrm>
          <a:custGeom>
            <a:avLst/>
            <a:gdLst/>
            <a:ahLst/>
            <a:cxnLst/>
            <a:rect l="l" t="t" r="r" b="b"/>
            <a:pathLst>
              <a:path w="1465023" h="1465023">
                <a:moveTo>
                  <a:pt x="0" y="0"/>
                </a:moveTo>
                <a:lnTo>
                  <a:pt x="1465023" y="0"/>
                </a:lnTo>
                <a:lnTo>
                  <a:pt x="1465023" y="1465022"/>
                </a:lnTo>
                <a:lnTo>
                  <a:pt x="0" y="146502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ZA"/>
          </a:p>
        </p:txBody>
      </p:sp>
      <p:grpSp>
        <p:nvGrpSpPr>
          <p:cNvPr id="15" name="Group 15"/>
          <p:cNvGrpSpPr/>
          <p:nvPr/>
        </p:nvGrpSpPr>
        <p:grpSpPr>
          <a:xfrm>
            <a:off x="6159552" y="7343945"/>
            <a:ext cx="5252330" cy="945867"/>
            <a:chOff x="0" y="0"/>
            <a:chExt cx="1383330" cy="249117"/>
          </a:xfrm>
        </p:grpSpPr>
        <p:sp>
          <p:nvSpPr>
            <p:cNvPr id="16" name="Freeform 16"/>
            <p:cNvSpPr/>
            <p:nvPr/>
          </p:nvSpPr>
          <p:spPr>
            <a:xfrm>
              <a:off x="0" y="0"/>
              <a:ext cx="1383330" cy="249117"/>
            </a:xfrm>
            <a:custGeom>
              <a:avLst/>
              <a:gdLst/>
              <a:ahLst/>
              <a:cxnLst/>
              <a:rect l="l" t="t" r="r" b="b"/>
              <a:pathLst>
                <a:path w="1383330" h="249117">
                  <a:moveTo>
                    <a:pt x="0" y="0"/>
                  </a:moveTo>
                  <a:lnTo>
                    <a:pt x="1383330" y="0"/>
                  </a:lnTo>
                  <a:lnTo>
                    <a:pt x="1383330" y="249117"/>
                  </a:lnTo>
                  <a:lnTo>
                    <a:pt x="0" y="249117"/>
                  </a:lnTo>
                  <a:close/>
                </a:path>
              </a:pathLst>
            </a:custGeom>
            <a:solidFill>
              <a:srgbClr val="BE2471"/>
            </a:solidFill>
          </p:spPr>
          <p:txBody>
            <a:bodyPr/>
            <a:lstStyle/>
            <a:p>
              <a:endParaRPr lang="en-ZA"/>
            </a:p>
          </p:txBody>
        </p:sp>
        <p:sp>
          <p:nvSpPr>
            <p:cNvPr id="17" name="TextBox 17"/>
            <p:cNvSpPr txBox="1"/>
            <p:nvPr/>
          </p:nvSpPr>
          <p:spPr>
            <a:xfrm>
              <a:off x="0" y="-57150"/>
              <a:ext cx="1383330" cy="306267"/>
            </a:xfrm>
            <a:prstGeom prst="rect">
              <a:avLst/>
            </a:prstGeom>
          </p:spPr>
          <p:txBody>
            <a:bodyPr lIns="50800" tIns="50800" rIns="50800" bIns="50800" rtlCol="0" anchor="ctr"/>
            <a:lstStyle/>
            <a:p>
              <a:pPr algn="ctr">
                <a:lnSpc>
                  <a:spcPts val="4479"/>
                </a:lnSpc>
              </a:pPr>
              <a:r>
                <a:rPr lang="en-US" sz="3199" b="1">
                  <a:solidFill>
                    <a:srgbClr val="FFFFFF"/>
                  </a:solidFill>
                  <a:latin typeface="Canva Sans Bold"/>
                  <a:ea typeface="Canva Sans Bold"/>
                  <a:cs typeface="Canva Sans Bold"/>
                  <a:sym typeface="Canva Sans Bold"/>
                </a:rPr>
                <a:t>Presenter Challenges</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grpSp>
        <p:nvGrpSpPr>
          <p:cNvPr id="2" name="Group 2"/>
          <p:cNvGrpSpPr/>
          <p:nvPr/>
        </p:nvGrpSpPr>
        <p:grpSpPr>
          <a:xfrm>
            <a:off x="13170327" y="4652471"/>
            <a:ext cx="2980932" cy="29809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303030"/>
              </a:solidFill>
              <a:prstDash val="solid"/>
              <a:miter/>
            </a:ln>
          </p:spPr>
          <p:txBody>
            <a:bodyPr/>
            <a:lstStyle/>
            <a:p>
              <a:endParaRPr lang="en-ZA"/>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2882410" y="2712386"/>
            <a:ext cx="7680797" cy="4479926"/>
          </a:xfrm>
          <a:prstGeom prst="rect">
            <a:avLst/>
          </a:prstGeom>
        </p:spPr>
        <p:txBody>
          <a:bodyPr lIns="0" tIns="0" rIns="0" bIns="0" rtlCol="0" anchor="t">
            <a:spAutoFit/>
          </a:bodyPr>
          <a:lstStyle/>
          <a:p>
            <a:pPr algn="l">
              <a:lnSpc>
                <a:spcPts val="17000"/>
              </a:lnSpc>
            </a:pPr>
            <a:r>
              <a:rPr lang="en-US" sz="17000" b="1" dirty="0">
                <a:solidFill>
                  <a:srgbClr val="FFFFFF"/>
                </a:solidFill>
                <a:latin typeface="Liberation Sans Bold"/>
                <a:ea typeface="Liberation Sans Bold"/>
                <a:cs typeface="Liberation Sans Bold"/>
                <a:sym typeface="Liberation Sans Bold"/>
              </a:rPr>
              <a:t>Thank You.</a:t>
            </a:r>
          </a:p>
        </p:txBody>
      </p:sp>
      <p:sp>
        <p:nvSpPr>
          <p:cNvPr id="7" name="AutoShape 7"/>
          <p:cNvSpPr/>
          <p:nvPr/>
        </p:nvSpPr>
        <p:spPr>
          <a:xfrm>
            <a:off x="2882410" y="7812739"/>
            <a:ext cx="7121769" cy="0"/>
          </a:xfrm>
          <a:prstGeom prst="line">
            <a:avLst/>
          </a:prstGeom>
          <a:ln w="38100" cap="flat">
            <a:solidFill>
              <a:srgbClr val="FFFFFF"/>
            </a:solidFill>
            <a:prstDash val="solid"/>
            <a:headEnd type="none" w="sm" len="sm"/>
            <a:tailEnd type="none" w="sm" len="sm"/>
          </a:ln>
        </p:spPr>
        <p:txBody>
          <a:bodyPr/>
          <a:lstStyle/>
          <a:p>
            <a:endParaRPr lang="en-ZA"/>
          </a:p>
        </p:txBody>
      </p:sp>
      <p:sp>
        <p:nvSpPr>
          <p:cNvPr id="15" name="Freeform 15"/>
          <p:cNvSpPr/>
          <p:nvPr/>
        </p:nvSpPr>
        <p:spPr>
          <a:xfrm>
            <a:off x="13772011" y="5326147"/>
            <a:ext cx="1633579" cy="1633579"/>
          </a:xfrm>
          <a:custGeom>
            <a:avLst/>
            <a:gdLst/>
            <a:ahLst/>
            <a:cxnLst/>
            <a:rect l="l" t="t" r="r" b="b"/>
            <a:pathLst>
              <a:path w="1633579" h="1633579">
                <a:moveTo>
                  <a:pt x="0" y="0"/>
                </a:moveTo>
                <a:lnTo>
                  <a:pt x="1633579" y="0"/>
                </a:lnTo>
                <a:lnTo>
                  <a:pt x="1633579" y="1633579"/>
                </a:lnTo>
                <a:lnTo>
                  <a:pt x="0" y="16335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ZA"/>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358</Words>
  <Application>Microsoft Office PowerPoint</Application>
  <PresentationFormat>Custom</PresentationFormat>
  <Paragraphs>24</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Canva Sans</vt:lpstr>
      <vt:lpstr>Canva Sans Bold</vt:lpstr>
      <vt:lpstr>Liberation Sans Bold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Purple Bold Minimalist Pitch Deck Presentation</dc:title>
  <cp:lastModifiedBy>mahali letanta</cp:lastModifiedBy>
  <cp:revision>4</cp:revision>
  <dcterms:created xsi:type="dcterms:W3CDTF">2006-08-16T00:00:00Z</dcterms:created>
  <dcterms:modified xsi:type="dcterms:W3CDTF">2025-05-19T06:28:10Z</dcterms:modified>
  <dc:identifier>DAGnn3jFcDQ</dc:identifier>
</cp:coreProperties>
</file>

<file path=docProps/thumbnail.jpeg>
</file>